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81877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08192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7652" y="1463713"/>
            <a:ext cx="858869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5525" y="1055245"/>
            <a:ext cx="8532949" cy="284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0819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652" y="1463680"/>
            <a:ext cx="330327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e-Ticaret</a:t>
            </a:r>
            <a:r>
              <a:rPr dirty="0" spc="-5"/>
              <a:t> -</a:t>
            </a:r>
            <a:r>
              <a:rPr dirty="0" spc="-25"/>
              <a:t> </a:t>
            </a:r>
            <a:r>
              <a:rPr dirty="0" spc="-5"/>
              <a:t>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824" y="236048"/>
            <a:ext cx="35572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Tartışma</a:t>
            </a:r>
            <a:r>
              <a:rPr dirty="0" sz="3600" spc="-65"/>
              <a:t> </a:t>
            </a:r>
            <a:r>
              <a:rPr dirty="0" sz="3600" spc="-5"/>
              <a:t>Noktaları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186055">
              <a:lnSpc>
                <a:spcPct val="100000"/>
              </a:lnSpc>
              <a:spcBef>
                <a:spcPts val="95"/>
              </a:spcBef>
            </a:pPr>
            <a:r>
              <a:rPr dirty="0" spc="-20" b="1">
                <a:latin typeface="Arial"/>
                <a:cs typeface="Arial"/>
              </a:rPr>
              <a:t>Açık</a:t>
            </a:r>
            <a:r>
              <a:rPr dirty="0" spc="6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bir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e-ticaret</a:t>
            </a:r>
            <a:r>
              <a:rPr dirty="0" spc="40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stratejisi</a:t>
            </a:r>
            <a:r>
              <a:rPr dirty="0" spc="5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geliştirin:</a:t>
            </a:r>
            <a:r>
              <a:rPr dirty="0" spc="60" b="1">
                <a:latin typeface="Arial"/>
                <a:cs typeface="Arial"/>
              </a:rPr>
              <a:t> </a:t>
            </a:r>
            <a:r>
              <a:rPr dirty="0" spc="-5"/>
              <a:t>Hedeflerinizi, </a:t>
            </a:r>
            <a:r>
              <a:rPr dirty="0" spc="-10"/>
              <a:t>hedef</a:t>
            </a:r>
            <a:r>
              <a:rPr dirty="0" spc="15"/>
              <a:t> </a:t>
            </a:r>
            <a:r>
              <a:rPr dirty="0"/>
              <a:t>kitlenizi</a:t>
            </a:r>
            <a:r>
              <a:rPr dirty="0" spc="-35"/>
              <a:t> </a:t>
            </a:r>
            <a:r>
              <a:rPr dirty="0"/>
              <a:t>ve</a:t>
            </a:r>
            <a:r>
              <a:rPr dirty="0" spc="15"/>
              <a:t> </a:t>
            </a:r>
            <a:r>
              <a:rPr dirty="0" spc="-5"/>
              <a:t>onlara</a:t>
            </a:r>
            <a:r>
              <a:rPr dirty="0" spc="5"/>
              <a:t> </a:t>
            </a:r>
            <a:r>
              <a:rPr dirty="0" spc="-10"/>
              <a:t>nasıl</a:t>
            </a:r>
            <a:r>
              <a:rPr dirty="0" spc="25"/>
              <a:t> </a:t>
            </a:r>
            <a:r>
              <a:rPr dirty="0" spc="-110"/>
              <a:t>ulaşmayı </a:t>
            </a:r>
            <a:r>
              <a:rPr dirty="0" spc="-430"/>
              <a:t> </a:t>
            </a:r>
            <a:r>
              <a:rPr dirty="0" spc="-60"/>
              <a:t>planladığınızı</a:t>
            </a:r>
            <a:r>
              <a:rPr dirty="0" spc="45"/>
              <a:t> </a:t>
            </a:r>
            <a:r>
              <a:rPr dirty="0" spc="-10"/>
              <a:t>tanımlayın.</a:t>
            </a:r>
            <a:r>
              <a:rPr dirty="0" spc="80"/>
              <a:t> </a:t>
            </a:r>
            <a:r>
              <a:rPr dirty="0" spc="-5"/>
              <a:t>Bu</a:t>
            </a:r>
            <a:r>
              <a:rPr dirty="0" spc="5"/>
              <a:t> </a:t>
            </a:r>
            <a:r>
              <a:rPr dirty="0" spc="-5"/>
              <a:t>strateji,</a:t>
            </a:r>
            <a:r>
              <a:rPr dirty="0" spc="15"/>
              <a:t> </a:t>
            </a:r>
            <a:r>
              <a:rPr dirty="0" spc="-10"/>
              <a:t>ürün</a:t>
            </a:r>
            <a:r>
              <a:rPr dirty="0" spc="20"/>
              <a:t> </a:t>
            </a:r>
            <a:r>
              <a:rPr dirty="0" spc="-65"/>
              <a:t>geliştirmeden</a:t>
            </a:r>
            <a:r>
              <a:rPr dirty="0" spc="-5"/>
              <a:t> </a:t>
            </a:r>
            <a:r>
              <a:rPr dirty="0" spc="-10"/>
              <a:t>pazarlamaya</a:t>
            </a:r>
            <a:r>
              <a:rPr dirty="0" spc="30"/>
              <a:t> </a:t>
            </a:r>
            <a:r>
              <a:rPr dirty="0" spc="-5"/>
              <a:t>kadar</a:t>
            </a:r>
            <a:r>
              <a:rPr dirty="0" spc="15"/>
              <a:t> </a:t>
            </a:r>
            <a:r>
              <a:rPr dirty="0" spc="-5"/>
              <a:t>tüm</a:t>
            </a:r>
            <a:r>
              <a:rPr dirty="0" spc="20"/>
              <a:t> </a:t>
            </a:r>
            <a:r>
              <a:rPr dirty="0" spc="-5"/>
              <a:t>e-ticaret </a:t>
            </a:r>
            <a:r>
              <a:rPr dirty="0"/>
              <a:t> </a:t>
            </a:r>
            <a:r>
              <a:rPr dirty="0" spc="-5"/>
              <a:t>faaliyetlerinize</a:t>
            </a:r>
            <a:r>
              <a:rPr dirty="0" spc="-20"/>
              <a:t> </a:t>
            </a:r>
            <a:r>
              <a:rPr dirty="0" spc="-5"/>
              <a:t>rehberlik</a:t>
            </a:r>
            <a:r>
              <a:rPr dirty="0" spc="5"/>
              <a:t> </a:t>
            </a:r>
            <a:r>
              <a:rPr dirty="0" spc="-5"/>
              <a:t>edecektir.</a:t>
            </a:r>
          </a:p>
          <a:p>
            <a:pPr marL="12700" marR="5080">
              <a:lnSpc>
                <a:spcPct val="100000"/>
              </a:lnSpc>
              <a:spcBef>
                <a:spcPts val="994"/>
              </a:spcBef>
            </a:pPr>
            <a:r>
              <a:rPr dirty="0" spc="-5" b="1">
                <a:latin typeface="Arial"/>
                <a:cs typeface="Arial"/>
              </a:rPr>
              <a:t>Web</a:t>
            </a:r>
            <a:r>
              <a:rPr dirty="0" spc="1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sitenizi</a:t>
            </a:r>
            <a:r>
              <a:rPr dirty="0" spc="30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dönüşümler</a:t>
            </a:r>
            <a:r>
              <a:rPr dirty="0" spc="4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için</a:t>
            </a:r>
            <a:r>
              <a:rPr dirty="0" spc="3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optimize</a:t>
            </a:r>
            <a:r>
              <a:rPr dirty="0" spc="45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edin:</a:t>
            </a:r>
            <a:r>
              <a:rPr dirty="0" spc="40" b="1">
                <a:latin typeface="Arial"/>
                <a:cs typeface="Arial"/>
              </a:rPr>
              <a:t> </a:t>
            </a:r>
            <a:r>
              <a:rPr dirty="0" spc="-5"/>
              <a:t>Web</a:t>
            </a:r>
            <a:r>
              <a:rPr dirty="0"/>
              <a:t> sitenizin</a:t>
            </a:r>
            <a:r>
              <a:rPr dirty="0" spc="-15"/>
              <a:t> </a:t>
            </a:r>
            <a:r>
              <a:rPr dirty="0" spc="-5"/>
              <a:t>kullanıcı</a:t>
            </a:r>
            <a:r>
              <a:rPr dirty="0" spc="5"/>
              <a:t> </a:t>
            </a:r>
            <a:r>
              <a:rPr dirty="0" spc="-5"/>
              <a:t>dostu,</a:t>
            </a:r>
            <a:r>
              <a:rPr dirty="0" spc="20"/>
              <a:t> </a:t>
            </a:r>
            <a:r>
              <a:rPr dirty="0" spc="-5"/>
              <a:t>gezinmesi</a:t>
            </a:r>
            <a:r>
              <a:rPr dirty="0" spc="-15"/>
              <a:t> </a:t>
            </a:r>
            <a:r>
              <a:rPr dirty="0" spc="-5"/>
              <a:t>kolay </a:t>
            </a:r>
            <a:r>
              <a:rPr dirty="0" spc="-430"/>
              <a:t> </a:t>
            </a:r>
            <a:r>
              <a:rPr dirty="0"/>
              <a:t>ve</a:t>
            </a:r>
            <a:r>
              <a:rPr dirty="0" spc="-5"/>
              <a:t> </a:t>
            </a:r>
            <a:r>
              <a:rPr dirty="0" spc="-85"/>
              <a:t>dönüşümler</a:t>
            </a:r>
            <a:r>
              <a:rPr dirty="0" spc="-5"/>
              <a:t> </a:t>
            </a:r>
            <a:r>
              <a:rPr dirty="0"/>
              <a:t>için</a:t>
            </a:r>
            <a:r>
              <a:rPr dirty="0" spc="-15"/>
              <a:t> </a:t>
            </a:r>
            <a:r>
              <a:rPr dirty="0" spc="-5"/>
              <a:t>optimize</a:t>
            </a:r>
            <a:r>
              <a:rPr dirty="0" spc="-15"/>
              <a:t> </a:t>
            </a:r>
            <a:r>
              <a:rPr dirty="0" spc="-120"/>
              <a:t>edilmiş</a:t>
            </a:r>
            <a:r>
              <a:rPr dirty="0" spc="-20"/>
              <a:t> </a:t>
            </a:r>
            <a:r>
              <a:rPr dirty="0" spc="-80"/>
              <a:t>olduğundan</a:t>
            </a:r>
            <a:r>
              <a:rPr dirty="0" spc="-5"/>
              <a:t> emin olun.</a:t>
            </a:r>
          </a:p>
          <a:p>
            <a:pPr marL="12700" marR="501650">
              <a:lnSpc>
                <a:spcPct val="100000"/>
              </a:lnSpc>
              <a:spcBef>
                <a:spcPts val="1010"/>
              </a:spcBef>
            </a:pPr>
            <a:r>
              <a:rPr dirty="0" spc="-10" b="1">
                <a:latin typeface="Arial"/>
                <a:cs typeface="Arial"/>
              </a:rPr>
              <a:t>Yüksek</a:t>
            </a:r>
            <a:r>
              <a:rPr dirty="0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kaliteli</a:t>
            </a:r>
            <a:r>
              <a:rPr dirty="0" spc="45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ürün</a:t>
            </a:r>
            <a:r>
              <a:rPr dirty="0" spc="30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görselleri</a:t>
            </a:r>
            <a:r>
              <a:rPr dirty="0" spc="30" b="1">
                <a:latin typeface="Arial"/>
                <a:cs typeface="Arial"/>
              </a:rPr>
              <a:t> </a:t>
            </a:r>
            <a:r>
              <a:rPr dirty="0" spc="-25" b="1">
                <a:latin typeface="Arial"/>
                <a:cs typeface="Arial"/>
              </a:rPr>
              <a:t>ve</a:t>
            </a:r>
            <a:r>
              <a:rPr dirty="0" spc="50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videoları</a:t>
            </a:r>
            <a:r>
              <a:rPr dirty="0" spc="7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kullanın:</a:t>
            </a:r>
            <a:r>
              <a:rPr dirty="0" spc="70" b="1">
                <a:latin typeface="Arial"/>
                <a:cs typeface="Arial"/>
              </a:rPr>
              <a:t> </a:t>
            </a:r>
            <a:r>
              <a:rPr dirty="0" spc="-10"/>
              <a:t>Yüksek</a:t>
            </a:r>
            <a:r>
              <a:rPr dirty="0" spc="15"/>
              <a:t> </a:t>
            </a:r>
            <a:r>
              <a:rPr dirty="0"/>
              <a:t>kaliteli</a:t>
            </a:r>
            <a:r>
              <a:rPr dirty="0" spc="-10"/>
              <a:t> ürün</a:t>
            </a:r>
            <a:r>
              <a:rPr dirty="0" spc="15"/>
              <a:t> </a:t>
            </a:r>
            <a:r>
              <a:rPr dirty="0" spc="-5"/>
              <a:t>görselleri</a:t>
            </a:r>
            <a:r>
              <a:rPr dirty="0"/>
              <a:t> ve </a:t>
            </a:r>
            <a:r>
              <a:rPr dirty="0" spc="-430"/>
              <a:t> </a:t>
            </a:r>
            <a:r>
              <a:rPr dirty="0" spc="-5"/>
              <a:t>videoları,</a:t>
            </a:r>
            <a:r>
              <a:rPr dirty="0" spc="15"/>
              <a:t> </a:t>
            </a:r>
            <a:r>
              <a:rPr dirty="0" spc="-70"/>
              <a:t>müşterilerin</a:t>
            </a:r>
            <a:r>
              <a:rPr dirty="0"/>
              <a:t> </a:t>
            </a:r>
            <a:r>
              <a:rPr dirty="0" spc="-5"/>
              <a:t>ürünlerinizi</a:t>
            </a:r>
            <a:r>
              <a:rPr dirty="0" spc="-15"/>
              <a:t> </a:t>
            </a:r>
            <a:r>
              <a:rPr dirty="0" spc="-10"/>
              <a:t>daha</a:t>
            </a:r>
            <a:r>
              <a:rPr dirty="0" spc="20"/>
              <a:t> </a:t>
            </a:r>
            <a:r>
              <a:rPr dirty="0" spc="-10"/>
              <a:t>iyi</a:t>
            </a:r>
            <a:r>
              <a:rPr dirty="0" spc="5"/>
              <a:t> </a:t>
            </a:r>
            <a:r>
              <a:rPr dirty="0" spc="-10"/>
              <a:t>anlamasına</a:t>
            </a:r>
            <a:r>
              <a:rPr dirty="0" spc="15"/>
              <a:t> </a:t>
            </a:r>
            <a:r>
              <a:rPr dirty="0" spc="-10"/>
              <a:t>yardımcı</a:t>
            </a:r>
            <a:r>
              <a:rPr dirty="0" spc="55"/>
              <a:t> </a:t>
            </a:r>
            <a:r>
              <a:rPr dirty="0" spc="-5"/>
              <a:t>olacak </a:t>
            </a:r>
            <a:r>
              <a:rPr dirty="0"/>
              <a:t>ve </a:t>
            </a:r>
            <a:r>
              <a:rPr dirty="0" spc="-10"/>
              <a:t>satın</a:t>
            </a:r>
            <a:r>
              <a:rPr dirty="0" spc="30"/>
              <a:t> </a:t>
            </a:r>
            <a:r>
              <a:rPr dirty="0" spc="-5"/>
              <a:t>alma </a:t>
            </a:r>
            <a:r>
              <a:rPr dirty="0"/>
              <a:t> </a:t>
            </a:r>
            <a:r>
              <a:rPr dirty="0" spc="-5"/>
              <a:t>olasılıklarını</a:t>
            </a:r>
            <a:r>
              <a:rPr dirty="0" spc="30"/>
              <a:t> </a:t>
            </a:r>
            <a:r>
              <a:rPr dirty="0" spc="-5"/>
              <a:t>artıracaktır.</a:t>
            </a:r>
          </a:p>
          <a:p>
            <a:pPr marL="12700" marR="158115">
              <a:lnSpc>
                <a:spcPct val="100000"/>
              </a:lnSpc>
              <a:spcBef>
                <a:spcPts val="994"/>
              </a:spcBef>
            </a:pPr>
            <a:r>
              <a:rPr dirty="0" spc="-5"/>
              <a:t>Bulunmak,</a:t>
            </a:r>
            <a:r>
              <a:rPr dirty="0"/>
              <a:t> </a:t>
            </a:r>
            <a:r>
              <a:rPr dirty="0" spc="-75"/>
              <a:t>keşfedilmek</a:t>
            </a:r>
            <a:r>
              <a:rPr dirty="0" spc="-10"/>
              <a:t> </a:t>
            </a:r>
            <a:r>
              <a:rPr dirty="0"/>
              <a:t>ve </a:t>
            </a:r>
            <a:r>
              <a:rPr dirty="0" spc="-150"/>
              <a:t>bağlı</a:t>
            </a:r>
            <a:r>
              <a:rPr dirty="0" spc="10"/>
              <a:t> </a:t>
            </a:r>
            <a:r>
              <a:rPr dirty="0" spc="-5"/>
              <a:t>kalmak</a:t>
            </a:r>
            <a:r>
              <a:rPr dirty="0" spc="10"/>
              <a:t> </a:t>
            </a:r>
            <a:r>
              <a:rPr dirty="0" spc="-5"/>
              <a:t>için </a:t>
            </a:r>
            <a:r>
              <a:rPr dirty="0" spc="-5" b="1">
                <a:latin typeface="Arial"/>
                <a:cs typeface="Arial"/>
              </a:rPr>
              <a:t>SEO</a:t>
            </a:r>
            <a:r>
              <a:rPr dirty="0" spc="10" b="1">
                <a:latin typeface="Arial"/>
                <a:cs typeface="Arial"/>
              </a:rPr>
              <a:t> </a:t>
            </a:r>
            <a:r>
              <a:rPr dirty="0" spc="-15" b="1">
                <a:latin typeface="Arial"/>
                <a:cs typeface="Arial"/>
              </a:rPr>
              <a:t>(Arama</a:t>
            </a:r>
            <a:r>
              <a:rPr dirty="0" spc="8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Motoru</a:t>
            </a:r>
            <a:r>
              <a:rPr dirty="0" spc="40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Optimizasyonu),</a:t>
            </a:r>
            <a:r>
              <a:rPr dirty="0" spc="80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Sosyal </a:t>
            </a:r>
            <a:r>
              <a:rPr dirty="0" spc="-430" b="1">
                <a:latin typeface="Arial"/>
                <a:cs typeface="Arial"/>
              </a:rPr>
              <a:t> </a:t>
            </a:r>
            <a:r>
              <a:rPr dirty="0" spc="-15" b="1">
                <a:latin typeface="Arial"/>
                <a:cs typeface="Arial"/>
              </a:rPr>
              <a:t>Medya</a:t>
            </a:r>
            <a:r>
              <a:rPr dirty="0" spc="40" b="1">
                <a:latin typeface="Arial"/>
                <a:cs typeface="Arial"/>
              </a:rPr>
              <a:t> </a:t>
            </a:r>
            <a:r>
              <a:rPr dirty="0" spc="-25" b="1">
                <a:latin typeface="Arial"/>
                <a:cs typeface="Arial"/>
              </a:rPr>
              <a:t>ve</a:t>
            </a:r>
            <a:r>
              <a:rPr dirty="0" spc="35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Bülten</a:t>
            </a:r>
            <a:r>
              <a:rPr dirty="0" spc="3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Pazarlamasını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kullanın: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824" y="236048"/>
            <a:ext cx="24320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Ana</a:t>
            </a:r>
            <a:r>
              <a:rPr dirty="0" sz="3600" spc="-90"/>
              <a:t> </a:t>
            </a:r>
            <a:r>
              <a:rPr dirty="0" sz="3600"/>
              <a:t>Fırsatlar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05525" y="1055245"/>
            <a:ext cx="8512810" cy="38309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Arial"/>
                <a:cs typeface="Arial"/>
              </a:rPr>
              <a:t>Kişiselleştirme:</a:t>
            </a:r>
            <a:r>
              <a:rPr dirty="0" sz="1600" spc="75" b="1">
                <a:latin typeface="Arial"/>
                <a:cs typeface="Arial"/>
              </a:rPr>
              <a:t> </a:t>
            </a:r>
            <a:r>
              <a:rPr dirty="0" sz="1600" spc="-120">
                <a:latin typeface="Arial MT"/>
                <a:cs typeface="Arial MT"/>
              </a:rPr>
              <a:t>Müşteri</a:t>
            </a:r>
            <a:r>
              <a:rPr dirty="0" sz="1600" spc="3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deneyimini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105">
                <a:latin typeface="Arial MT"/>
                <a:cs typeface="Arial MT"/>
              </a:rPr>
              <a:t>kişiselleştirmek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için </a:t>
            </a:r>
            <a:r>
              <a:rPr dirty="0" sz="1600" spc="-5">
                <a:latin typeface="Arial MT"/>
                <a:cs typeface="Arial MT"/>
              </a:rPr>
              <a:t>verileri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ve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analizleri kullanın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–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dirty="0" sz="1600" spc="-95">
                <a:latin typeface="Arial MT"/>
                <a:cs typeface="Arial MT"/>
              </a:rPr>
              <a:t>örneğin;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tarama</a:t>
            </a:r>
            <a:r>
              <a:rPr dirty="0" sz="1600" spc="2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ve </a:t>
            </a:r>
            <a:r>
              <a:rPr dirty="0" sz="1600" spc="-10">
                <a:latin typeface="Arial MT"/>
                <a:cs typeface="Arial MT"/>
              </a:rPr>
              <a:t>satın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alma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70">
                <a:latin typeface="Arial MT"/>
                <a:cs typeface="Arial MT"/>
              </a:rPr>
              <a:t>geçmişlerine</a:t>
            </a:r>
            <a:r>
              <a:rPr dirty="0" sz="1600" spc="-10">
                <a:latin typeface="Arial MT"/>
                <a:cs typeface="Arial MT"/>
              </a:rPr>
              <a:t> göre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ürünler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önermek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gibi.</a:t>
            </a:r>
            <a:endParaRPr sz="16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  <a:spcBef>
                <a:spcPts val="994"/>
              </a:spcBef>
            </a:pPr>
            <a:r>
              <a:rPr dirty="0" sz="1600" spc="-10" b="1">
                <a:latin typeface="Arial"/>
                <a:cs typeface="Arial"/>
              </a:rPr>
              <a:t>Tamamlanmamış</a:t>
            </a:r>
            <a:r>
              <a:rPr dirty="0" sz="1600" spc="6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alışveriş</a:t>
            </a:r>
            <a:r>
              <a:rPr dirty="0" sz="1600" spc="7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sepetleri</a:t>
            </a:r>
            <a:r>
              <a:rPr dirty="0" sz="1600" spc="2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için</a:t>
            </a:r>
            <a:r>
              <a:rPr dirty="0" sz="1600" spc="3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e-postalar:</a:t>
            </a:r>
            <a:r>
              <a:rPr dirty="0" sz="1600" spc="45" b="1">
                <a:latin typeface="Arial"/>
                <a:cs typeface="Arial"/>
              </a:rPr>
              <a:t> </a:t>
            </a:r>
            <a:r>
              <a:rPr dirty="0" sz="1600" spc="-75">
                <a:latin typeface="Arial MT"/>
                <a:cs typeface="Arial MT"/>
              </a:rPr>
              <a:t>Müşterilere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185">
                <a:latin typeface="Arial MT"/>
                <a:cs typeface="Arial MT"/>
              </a:rPr>
              <a:t>alışveriş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sepetlerinde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kalan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ürünleri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hatırlatmak</a:t>
            </a:r>
            <a:r>
              <a:rPr dirty="0" sz="1600" spc="4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ve</a:t>
            </a:r>
            <a:r>
              <a:rPr dirty="0" sz="1600" spc="-5">
                <a:latin typeface="Arial MT"/>
                <a:cs typeface="Arial MT"/>
              </a:rPr>
              <a:t> onları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satın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alma </a:t>
            </a:r>
            <a:r>
              <a:rPr dirty="0" sz="1600" spc="-75">
                <a:latin typeface="Arial MT"/>
                <a:cs typeface="Arial MT"/>
              </a:rPr>
              <a:t>işlemlerini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tamamlamaya</a:t>
            </a:r>
            <a:r>
              <a:rPr dirty="0" sz="1600" spc="30">
                <a:latin typeface="Arial MT"/>
                <a:cs typeface="Arial MT"/>
              </a:rPr>
              <a:t> </a:t>
            </a:r>
            <a:r>
              <a:rPr dirty="0" sz="1600" spc="-135">
                <a:latin typeface="Arial MT"/>
                <a:cs typeface="Arial MT"/>
              </a:rPr>
              <a:t>teşvik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etmek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için 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70">
                <a:latin typeface="Arial MT"/>
                <a:cs typeface="Arial MT"/>
              </a:rPr>
              <a:t>tamamlanmamış</a:t>
            </a:r>
            <a:r>
              <a:rPr dirty="0" sz="1600" spc="40">
                <a:latin typeface="Arial MT"/>
                <a:cs typeface="Arial MT"/>
              </a:rPr>
              <a:t> </a:t>
            </a:r>
            <a:r>
              <a:rPr dirty="0" sz="1600" spc="-185">
                <a:latin typeface="Arial MT"/>
                <a:cs typeface="Arial MT"/>
              </a:rPr>
              <a:t>alışveriş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sepeti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e-postalarını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kullanın.</a:t>
            </a:r>
            <a:endParaRPr sz="1600">
              <a:latin typeface="Arial MT"/>
              <a:cs typeface="Arial MT"/>
            </a:endParaRPr>
          </a:p>
          <a:p>
            <a:pPr marL="12700" marR="1110615">
              <a:lnSpc>
                <a:spcPct val="100000"/>
              </a:lnSpc>
              <a:spcBef>
                <a:spcPts val="1010"/>
              </a:spcBef>
            </a:pPr>
            <a:r>
              <a:rPr dirty="0" sz="1600" spc="-10" b="1">
                <a:latin typeface="Arial"/>
                <a:cs typeface="Arial"/>
              </a:rPr>
              <a:t>Üst</a:t>
            </a:r>
            <a:r>
              <a:rPr dirty="0" sz="1600" spc="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satış</a:t>
            </a:r>
            <a:r>
              <a:rPr dirty="0" sz="1600" spc="20" b="1">
                <a:latin typeface="Arial"/>
                <a:cs typeface="Arial"/>
              </a:rPr>
              <a:t> </a:t>
            </a:r>
            <a:r>
              <a:rPr dirty="0" sz="1600" spc="-25" b="1">
                <a:latin typeface="Arial"/>
                <a:cs typeface="Arial"/>
              </a:rPr>
              <a:t>ve</a:t>
            </a:r>
            <a:r>
              <a:rPr dirty="0" sz="1600" spc="3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çapraz</a:t>
            </a:r>
            <a:r>
              <a:rPr dirty="0" sz="1600" spc="1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satış:</a:t>
            </a:r>
            <a:r>
              <a:rPr dirty="0" sz="1600" spc="25" b="1">
                <a:latin typeface="Arial"/>
                <a:cs typeface="Arial"/>
              </a:rPr>
              <a:t> </a:t>
            </a:r>
            <a:r>
              <a:rPr dirty="0" sz="1600" spc="-75">
                <a:latin typeface="Arial MT"/>
                <a:cs typeface="Arial MT"/>
              </a:rPr>
              <a:t>Müşterilere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aldıkları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ürünlerle </a:t>
            </a:r>
            <a:r>
              <a:rPr dirty="0" sz="1600">
                <a:latin typeface="Arial MT"/>
                <a:cs typeface="Arial MT"/>
              </a:rPr>
              <a:t>ilgili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olan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veya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 ürünlere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tamamlayıcı</a:t>
            </a:r>
            <a:r>
              <a:rPr dirty="0" sz="1600" spc="5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ürünler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önermek</a:t>
            </a:r>
            <a:r>
              <a:rPr dirty="0" sz="1600" spc="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için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üst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satış</a:t>
            </a:r>
            <a:r>
              <a:rPr dirty="0" sz="1600" spc="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ve </a:t>
            </a:r>
            <a:r>
              <a:rPr dirty="0" sz="1600" spc="-5">
                <a:latin typeface="Arial MT"/>
                <a:cs typeface="Arial MT"/>
              </a:rPr>
              <a:t>çapraz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170">
                <a:latin typeface="Arial MT"/>
                <a:cs typeface="Arial MT"/>
              </a:rPr>
              <a:t>satış</a:t>
            </a:r>
            <a:r>
              <a:rPr dirty="0" sz="1600" spc="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tekniklerini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kullanın.</a:t>
            </a:r>
            <a:endParaRPr sz="1600">
              <a:latin typeface="Arial MT"/>
              <a:cs typeface="Arial MT"/>
            </a:endParaRPr>
          </a:p>
          <a:p>
            <a:pPr marL="12700" marR="446405">
              <a:lnSpc>
                <a:spcPct val="100000"/>
              </a:lnSpc>
              <a:spcBef>
                <a:spcPts val="994"/>
              </a:spcBef>
            </a:pPr>
            <a:r>
              <a:rPr dirty="0" sz="1600" spc="-5" b="1">
                <a:latin typeface="Arial"/>
                <a:cs typeface="Arial"/>
              </a:rPr>
              <a:t>Yeniden</a:t>
            </a:r>
            <a:r>
              <a:rPr dirty="0" sz="160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hedefleme:</a:t>
            </a:r>
            <a:r>
              <a:rPr dirty="0" sz="1600" spc="40" b="1">
                <a:latin typeface="Arial"/>
                <a:cs typeface="Arial"/>
              </a:rPr>
              <a:t> </a:t>
            </a:r>
            <a:r>
              <a:rPr dirty="0" sz="1600" spc="-10">
                <a:latin typeface="Arial MT"/>
                <a:cs typeface="Arial MT"/>
              </a:rPr>
              <a:t>Yeniden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hedefleme reklamlarını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kullanarak</a:t>
            </a:r>
            <a:r>
              <a:rPr dirty="0" sz="1600" spc="-2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web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sitenizle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daha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önce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75">
                <a:latin typeface="Arial MT"/>
                <a:cs typeface="Arial MT"/>
              </a:rPr>
              <a:t>etkileşimde</a:t>
            </a:r>
            <a:r>
              <a:rPr dirty="0" sz="1600" spc="-35">
                <a:latin typeface="Arial MT"/>
                <a:cs typeface="Arial MT"/>
              </a:rPr>
              <a:t> </a:t>
            </a:r>
            <a:r>
              <a:rPr dirty="0" sz="1600" spc="-105">
                <a:latin typeface="Arial MT"/>
                <a:cs typeface="Arial MT"/>
              </a:rPr>
              <a:t>bulunmuş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ziyaretçilere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reklam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gösterin.</a:t>
            </a:r>
            <a:endParaRPr sz="1600">
              <a:latin typeface="Arial MT"/>
              <a:cs typeface="Arial MT"/>
            </a:endParaRPr>
          </a:p>
          <a:p>
            <a:pPr marL="12700" marR="608965">
              <a:lnSpc>
                <a:spcPct val="100000"/>
              </a:lnSpc>
              <a:spcBef>
                <a:spcPts val="994"/>
              </a:spcBef>
            </a:pPr>
            <a:r>
              <a:rPr dirty="0" sz="1600" spc="-10" b="1">
                <a:latin typeface="Arial"/>
                <a:cs typeface="Arial"/>
              </a:rPr>
              <a:t>Influencer </a:t>
            </a:r>
            <a:r>
              <a:rPr dirty="0" sz="1600" spc="-5" b="1">
                <a:latin typeface="Arial"/>
                <a:cs typeface="Arial"/>
              </a:rPr>
              <a:t>pazarlama: </a:t>
            </a:r>
            <a:r>
              <a:rPr dirty="0" sz="1600" spc="-5">
                <a:latin typeface="Arial MT"/>
                <a:cs typeface="Arial MT"/>
              </a:rPr>
              <a:t>Ürünlerinizi tanıtmak </a:t>
            </a:r>
            <a:r>
              <a:rPr dirty="0" sz="1600">
                <a:latin typeface="Arial MT"/>
                <a:cs typeface="Arial MT"/>
              </a:rPr>
              <a:t>ve </a:t>
            </a:r>
            <a:r>
              <a:rPr dirty="0" sz="1600" spc="-10">
                <a:latin typeface="Arial MT"/>
                <a:cs typeface="Arial MT"/>
              </a:rPr>
              <a:t>yeni </a:t>
            </a:r>
            <a:r>
              <a:rPr dirty="0" sz="1600" spc="-5">
                <a:latin typeface="Arial MT"/>
                <a:cs typeface="Arial MT"/>
              </a:rPr>
              <a:t>kitlelere </a:t>
            </a:r>
            <a:r>
              <a:rPr dirty="0" sz="1600" spc="-120">
                <a:latin typeface="Arial MT"/>
                <a:cs typeface="Arial MT"/>
              </a:rPr>
              <a:t>ulaşmak</a:t>
            </a:r>
            <a:r>
              <a:rPr dirty="0" sz="1600" spc="-114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için </a:t>
            </a:r>
            <a:r>
              <a:rPr dirty="0" sz="1600" spc="-5">
                <a:latin typeface="Arial MT"/>
                <a:cs typeface="Arial MT"/>
              </a:rPr>
              <a:t>influencer'ları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kullanın.</a:t>
            </a:r>
            <a:endParaRPr sz="1600">
              <a:latin typeface="Arial MT"/>
              <a:cs typeface="Arial MT"/>
            </a:endParaRPr>
          </a:p>
          <a:p>
            <a:pPr marL="12700" marR="183515">
              <a:lnSpc>
                <a:spcPct val="100000"/>
              </a:lnSpc>
              <a:spcBef>
                <a:spcPts val="1010"/>
              </a:spcBef>
            </a:pPr>
            <a:r>
              <a:rPr dirty="0" sz="1600" spc="-10" b="1">
                <a:latin typeface="Arial"/>
                <a:cs typeface="Arial"/>
              </a:rPr>
              <a:t>Abonelik</a:t>
            </a:r>
            <a:r>
              <a:rPr dirty="0" sz="1600" spc="5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modeli:</a:t>
            </a:r>
            <a:r>
              <a:rPr dirty="0" sz="1600" spc="45" b="1">
                <a:latin typeface="Arial"/>
                <a:cs typeface="Arial"/>
              </a:rPr>
              <a:t> </a:t>
            </a:r>
            <a:r>
              <a:rPr dirty="0" sz="1600" spc="-5">
                <a:latin typeface="Arial MT"/>
                <a:cs typeface="Arial MT"/>
              </a:rPr>
              <a:t>Tekrar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eden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ürün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veya</a:t>
            </a:r>
            <a:r>
              <a:rPr dirty="0" sz="1600" spc="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hizmet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alımları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sunabilmek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için</a:t>
            </a:r>
            <a:r>
              <a:rPr dirty="0" sz="1600" spc="-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bir abonelik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modeli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kullanın.</a:t>
            </a:r>
            <a:endParaRPr sz="1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800" y="308724"/>
            <a:ext cx="56261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İyileştirmeye</a:t>
            </a:r>
            <a:r>
              <a:rPr dirty="0" sz="3600" spc="-45"/>
              <a:t> </a:t>
            </a:r>
            <a:r>
              <a:rPr dirty="0" sz="3600" spc="-5"/>
              <a:t>yönelik</a:t>
            </a:r>
            <a:r>
              <a:rPr dirty="0" sz="3600" spc="-10"/>
              <a:t> </a:t>
            </a:r>
            <a:r>
              <a:rPr dirty="0" sz="3600"/>
              <a:t>Fırsatlar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219075">
              <a:lnSpc>
                <a:spcPct val="100000"/>
              </a:lnSpc>
              <a:spcBef>
                <a:spcPts val="95"/>
              </a:spcBef>
            </a:pPr>
            <a:r>
              <a:rPr dirty="0" spc="-5" b="1">
                <a:latin typeface="Arial"/>
                <a:cs typeface="Arial"/>
              </a:rPr>
              <a:t>Sadakat</a:t>
            </a:r>
            <a:r>
              <a:rPr dirty="0" spc="5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programı:</a:t>
            </a:r>
            <a:r>
              <a:rPr dirty="0" spc="35" b="1">
                <a:latin typeface="Arial"/>
                <a:cs typeface="Arial"/>
              </a:rPr>
              <a:t> </a:t>
            </a:r>
            <a:r>
              <a:rPr dirty="0" spc="-5"/>
              <a:t>Devamlı</a:t>
            </a:r>
            <a:r>
              <a:rPr dirty="0"/>
              <a:t> </a:t>
            </a:r>
            <a:r>
              <a:rPr dirty="0" spc="-75"/>
              <a:t>müşterileri</a:t>
            </a:r>
            <a:r>
              <a:rPr dirty="0" spc="5"/>
              <a:t> </a:t>
            </a:r>
            <a:r>
              <a:rPr dirty="0" spc="-5"/>
              <a:t>ödüllendirmek</a:t>
            </a:r>
            <a:r>
              <a:rPr dirty="0" spc="-10"/>
              <a:t> </a:t>
            </a:r>
            <a:r>
              <a:rPr dirty="0"/>
              <a:t>ve </a:t>
            </a:r>
            <a:r>
              <a:rPr dirty="0" spc="-5"/>
              <a:t>tekrar</a:t>
            </a:r>
            <a:r>
              <a:rPr dirty="0" spc="15"/>
              <a:t> </a:t>
            </a:r>
            <a:r>
              <a:rPr dirty="0" spc="-10"/>
              <a:t>eden</a:t>
            </a:r>
            <a:r>
              <a:rPr dirty="0" spc="15"/>
              <a:t> </a:t>
            </a:r>
            <a:r>
              <a:rPr dirty="0" spc="-10"/>
              <a:t>satın</a:t>
            </a:r>
            <a:r>
              <a:rPr dirty="0" spc="20"/>
              <a:t> </a:t>
            </a:r>
            <a:r>
              <a:rPr dirty="0" spc="-5"/>
              <a:t>alımları</a:t>
            </a:r>
            <a:r>
              <a:rPr dirty="0" spc="25"/>
              <a:t> </a:t>
            </a:r>
            <a:r>
              <a:rPr dirty="0" spc="-135"/>
              <a:t>teşvik </a:t>
            </a:r>
            <a:r>
              <a:rPr dirty="0" spc="-430"/>
              <a:t> </a:t>
            </a:r>
            <a:r>
              <a:rPr dirty="0" spc="-10"/>
              <a:t>etmek</a:t>
            </a:r>
            <a:r>
              <a:rPr dirty="0" spc="10"/>
              <a:t> </a:t>
            </a:r>
            <a:r>
              <a:rPr dirty="0"/>
              <a:t>için</a:t>
            </a:r>
            <a:r>
              <a:rPr dirty="0" spc="-25"/>
              <a:t> </a:t>
            </a:r>
            <a:r>
              <a:rPr dirty="0" spc="-5"/>
              <a:t>bir</a:t>
            </a:r>
            <a:r>
              <a:rPr dirty="0" spc="5"/>
              <a:t> </a:t>
            </a:r>
            <a:r>
              <a:rPr dirty="0" spc="-5"/>
              <a:t>sadakat </a:t>
            </a:r>
            <a:r>
              <a:rPr dirty="0" spc="-10"/>
              <a:t>programı</a:t>
            </a:r>
            <a:r>
              <a:rPr dirty="0" spc="35"/>
              <a:t> </a:t>
            </a:r>
            <a:r>
              <a:rPr dirty="0" spc="-5"/>
              <a:t>kullanın.</a:t>
            </a:r>
          </a:p>
          <a:p>
            <a:pPr marL="12700" marR="197485">
              <a:lnSpc>
                <a:spcPct val="100000"/>
              </a:lnSpc>
              <a:spcBef>
                <a:spcPts val="994"/>
              </a:spcBef>
            </a:pPr>
            <a:r>
              <a:rPr dirty="0" spc="-5" b="1">
                <a:latin typeface="Arial"/>
                <a:cs typeface="Arial"/>
              </a:rPr>
              <a:t>Sınırlı</a:t>
            </a:r>
            <a:r>
              <a:rPr dirty="0" spc="30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süreli</a:t>
            </a:r>
            <a:r>
              <a:rPr dirty="0" spc="30" b="1">
                <a:latin typeface="Arial"/>
                <a:cs typeface="Arial"/>
              </a:rPr>
              <a:t> </a:t>
            </a:r>
            <a:r>
              <a:rPr dirty="0" spc="-5" b="1">
                <a:latin typeface="Arial"/>
                <a:cs typeface="Arial"/>
              </a:rPr>
              <a:t>teklifler:</a:t>
            </a:r>
            <a:r>
              <a:rPr dirty="0" spc="65" b="1">
                <a:latin typeface="Arial"/>
                <a:cs typeface="Arial"/>
              </a:rPr>
              <a:t> </a:t>
            </a:r>
            <a:r>
              <a:rPr dirty="0" spc="-5"/>
              <a:t>Aciliyet</a:t>
            </a:r>
            <a:r>
              <a:rPr dirty="0" spc="5"/>
              <a:t> </a:t>
            </a:r>
            <a:r>
              <a:rPr dirty="0"/>
              <a:t>hissi</a:t>
            </a:r>
            <a:r>
              <a:rPr dirty="0" spc="-10"/>
              <a:t> yaratmak</a:t>
            </a:r>
            <a:r>
              <a:rPr dirty="0" spc="50"/>
              <a:t> </a:t>
            </a:r>
            <a:r>
              <a:rPr dirty="0"/>
              <a:t>ve</a:t>
            </a:r>
            <a:r>
              <a:rPr dirty="0" spc="25"/>
              <a:t> </a:t>
            </a:r>
            <a:r>
              <a:rPr dirty="0" spc="-95"/>
              <a:t>satışları</a:t>
            </a:r>
            <a:r>
              <a:rPr dirty="0" spc="30"/>
              <a:t> </a:t>
            </a:r>
            <a:r>
              <a:rPr dirty="0" spc="-10"/>
              <a:t>artırmak</a:t>
            </a:r>
            <a:r>
              <a:rPr dirty="0" spc="65"/>
              <a:t> </a:t>
            </a:r>
            <a:r>
              <a:rPr dirty="0"/>
              <a:t>için</a:t>
            </a:r>
            <a:r>
              <a:rPr dirty="0" spc="-15"/>
              <a:t> </a:t>
            </a:r>
            <a:r>
              <a:rPr dirty="0" spc="-10"/>
              <a:t>sınırlı</a:t>
            </a:r>
            <a:r>
              <a:rPr dirty="0" spc="55"/>
              <a:t> </a:t>
            </a:r>
            <a:r>
              <a:rPr dirty="0" spc="-5"/>
              <a:t>süreli</a:t>
            </a:r>
            <a:r>
              <a:rPr dirty="0"/>
              <a:t> </a:t>
            </a:r>
            <a:r>
              <a:rPr dirty="0" spc="-5"/>
              <a:t>teklifler </a:t>
            </a:r>
            <a:r>
              <a:rPr dirty="0" spc="-430"/>
              <a:t> </a:t>
            </a:r>
            <a:r>
              <a:rPr dirty="0" spc="-5"/>
              <a:t>kullanın.</a:t>
            </a:r>
          </a:p>
          <a:p>
            <a:pPr marL="12700" marR="5080">
              <a:lnSpc>
                <a:spcPct val="100000"/>
              </a:lnSpc>
              <a:spcBef>
                <a:spcPts val="1010"/>
              </a:spcBef>
            </a:pPr>
            <a:r>
              <a:rPr dirty="0" spc="-5" b="1">
                <a:latin typeface="Arial"/>
                <a:cs typeface="Arial"/>
              </a:rPr>
              <a:t>Sohbet Robotları </a:t>
            </a:r>
            <a:r>
              <a:rPr dirty="0" spc="-25" b="1">
                <a:latin typeface="Arial"/>
                <a:cs typeface="Arial"/>
              </a:rPr>
              <a:t>ve </a:t>
            </a:r>
            <a:r>
              <a:rPr dirty="0" spc="-5" b="1">
                <a:latin typeface="Arial"/>
                <a:cs typeface="Arial"/>
              </a:rPr>
              <a:t>Yapay Zeka: </a:t>
            </a:r>
            <a:r>
              <a:rPr dirty="0" spc="-10"/>
              <a:t>7/24 </a:t>
            </a:r>
            <a:r>
              <a:rPr dirty="0" spc="-120"/>
              <a:t>müşteri</a:t>
            </a:r>
            <a:r>
              <a:rPr dirty="0" spc="-114"/>
              <a:t> </a:t>
            </a:r>
            <a:r>
              <a:rPr dirty="0" spc="-105"/>
              <a:t>desteği</a:t>
            </a:r>
            <a:r>
              <a:rPr dirty="0" spc="-100"/>
              <a:t> </a:t>
            </a:r>
            <a:r>
              <a:rPr dirty="0" spc="-95"/>
              <a:t>sağlamak </a:t>
            </a:r>
            <a:r>
              <a:rPr dirty="0"/>
              <a:t>ve </a:t>
            </a:r>
            <a:r>
              <a:rPr dirty="0" spc="-10"/>
              <a:t>satın </a:t>
            </a:r>
            <a:r>
              <a:rPr dirty="0" spc="-5"/>
              <a:t>alma </a:t>
            </a:r>
            <a:r>
              <a:rPr dirty="0" spc="-75"/>
              <a:t>işlemlerine </a:t>
            </a:r>
            <a:r>
              <a:rPr dirty="0" spc="-430"/>
              <a:t> </a:t>
            </a:r>
            <a:r>
              <a:rPr dirty="0" spc="-10"/>
              <a:t>yardımcı</a:t>
            </a:r>
            <a:r>
              <a:rPr dirty="0" spc="55"/>
              <a:t> </a:t>
            </a:r>
            <a:r>
              <a:rPr dirty="0" spc="-5"/>
              <a:t>olmak</a:t>
            </a:r>
            <a:r>
              <a:rPr dirty="0"/>
              <a:t> için</a:t>
            </a:r>
            <a:r>
              <a:rPr dirty="0" spc="-25"/>
              <a:t> </a:t>
            </a:r>
            <a:r>
              <a:rPr dirty="0" spc="-5"/>
              <a:t>sohbet</a:t>
            </a:r>
            <a:r>
              <a:rPr dirty="0" spc="10"/>
              <a:t> </a:t>
            </a:r>
            <a:r>
              <a:rPr dirty="0" spc="-10"/>
              <a:t>robotlarını</a:t>
            </a:r>
            <a:r>
              <a:rPr dirty="0" spc="35"/>
              <a:t> </a:t>
            </a:r>
            <a:r>
              <a:rPr dirty="0"/>
              <a:t>ve</a:t>
            </a:r>
            <a:r>
              <a:rPr dirty="0" spc="-5"/>
              <a:t> </a:t>
            </a:r>
            <a:r>
              <a:rPr dirty="0" spc="-10"/>
              <a:t>yapay</a:t>
            </a:r>
            <a:r>
              <a:rPr dirty="0" spc="25"/>
              <a:t> </a:t>
            </a:r>
            <a:r>
              <a:rPr dirty="0" spc="-10"/>
              <a:t>zekayı</a:t>
            </a:r>
            <a:r>
              <a:rPr dirty="0" spc="20"/>
              <a:t> </a:t>
            </a:r>
            <a:r>
              <a:rPr dirty="0" spc="-5"/>
              <a:t>kullanın.</a:t>
            </a:r>
          </a:p>
          <a:p>
            <a:pPr marL="12700" marR="43815">
              <a:lnSpc>
                <a:spcPct val="100000"/>
              </a:lnSpc>
              <a:spcBef>
                <a:spcPts val="994"/>
              </a:spcBef>
            </a:pPr>
            <a:r>
              <a:rPr dirty="0" spc="-10" b="1">
                <a:latin typeface="Arial"/>
                <a:cs typeface="Arial"/>
              </a:rPr>
              <a:t>Facebook Messenger </a:t>
            </a:r>
            <a:r>
              <a:rPr dirty="0" spc="-25" b="1">
                <a:latin typeface="Arial"/>
                <a:cs typeface="Arial"/>
              </a:rPr>
              <a:t>ve </a:t>
            </a:r>
            <a:r>
              <a:rPr dirty="0" spc="-15" b="1">
                <a:latin typeface="Arial"/>
                <a:cs typeface="Arial"/>
              </a:rPr>
              <a:t>WhatsApp </a:t>
            </a:r>
            <a:r>
              <a:rPr dirty="0" spc="-10" b="1">
                <a:latin typeface="Arial"/>
                <a:cs typeface="Arial"/>
              </a:rPr>
              <a:t>Business: </a:t>
            </a:r>
            <a:r>
              <a:rPr dirty="0" spc="-70"/>
              <a:t>Müşterilerle </a:t>
            </a:r>
            <a:r>
              <a:rPr dirty="0" spc="-105"/>
              <a:t>konuşmak</a:t>
            </a:r>
            <a:r>
              <a:rPr dirty="0" spc="-100"/>
              <a:t> </a:t>
            </a:r>
            <a:r>
              <a:rPr dirty="0"/>
              <a:t>ve </a:t>
            </a:r>
            <a:r>
              <a:rPr dirty="0" spc="-120"/>
              <a:t>müşteri</a:t>
            </a:r>
            <a:r>
              <a:rPr dirty="0" spc="-114"/>
              <a:t> </a:t>
            </a:r>
            <a:r>
              <a:rPr dirty="0" spc="-105"/>
              <a:t>desteği </a:t>
            </a:r>
            <a:r>
              <a:rPr dirty="0" spc="-430"/>
              <a:t> </a:t>
            </a:r>
            <a:r>
              <a:rPr dirty="0" spc="-5"/>
              <a:t>sunmak</a:t>
            </a:r>
            <a:r>
              <a:rPr dirty="0" spc="5"/>
              <a:t> </a:t>
            </a:r>
            <a:r>
              <a:rPr dirty="0"/>
              <a:t>için</a:t>
            </a:r>
            <a:r>
              <a:rPr dirty="0" spc="-15"/>
              <a:t> </a:t>
            </a:r>
            <a:r>
              <a:rPr dirty="0" spc="-10"/>
              <a:t>Facebook</a:t>
            </a:r>
            <a:r>
              <a:rPr dirty="0"/>
              <a:t> </a:t>
            </a:r>
            <a:r>
              <a:rPr dirty="0" spc="-5"/>
              <a:t>Messenger </a:t>
            </a:r>
            <a:r>
              <a:rPr dirty="0"/>
              <a:t>ve</a:t>
            </a:r>
            <a:r>
              <a:rPr dirty="0" spc="10"/>
              <a:t> </a:t>
            </a:r>
            <a:r>
              <a:rPr dirty="0" spc="-5"/>
              <a:t>WhatsApp Business'ı</a:t>
            </a:r>
            <a:r>
              <a:rPr dirty="0" spc="-25"/>
              <a:t> </a:t>
            </a:r>
            <a:r>
              <a:rPr dirty="0" spc="-5"/>
              <a:t>kullanın.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824" y="236048"/>
            <a:ext cx="60591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Gördüğümüz</a:t>
            </a:r>
            <a:r>
              <a:rPr dirty="0" sz="3600" spc="10"/>
              <a:t> </a:t>
            </a:r>
            <a:r>
              <a:rPr dirty="0" sz="3600" spc="-5"/>
              <a:t>En</a:t>
            </a:r>
            <a:r>
              <a:rPr dirty="0" sz="3600" spc="-10"/>
              <a:t> </a:t>
            </a:r>
            <a:r>
              <a:rPr dirty="0" sz="3600" spc="-5"/>
              <a:t>Büyük</a:t>
            </a:r>
            <a:r>
              <a:rPr dirty="0" sz="3600"/>
              <a:t> </a:t>
            </a:r>
            <a:r>
              <a:rPr dirty="0" sz="3600" spc="-5"/>
              <a:t>Trendler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05525" y="1055245"/>
            <a:ext cx="8522970" cy="32150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60198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Arial"/>
                <a:cs typeface="Arial"/>
              </a:rPr>
              <a:t>Mobil ticaret: </a:t>
            </a:r>
            <a:r>
              <a:rPr dirty="0" sz="1600" spc="-10">
                <a:latin typeface="Arial MT"/>
                <a:cs typeface="Arial MT"/>
              </a:rPr>
              <a:t>Giderek daha </a:t>
            </a:r>
            <a:r>
              <a:rPr dirty="0" sz="1600">
                <a:latin typeface="Arial MT"/>
                <a:cs typeface="Arial MT"/>
              </a:rPr>
              <a:t>fazla </a:t>
            </a:r>
            <a:r>
              <a:rPr dirty="0" sz="1600" spc="-10">
                <a:latin typeface="Arial MT"/>
                <a:cs typeface="Arial MT"/>
              </a:rPr>
              <a:t>sayıda </a:t>
            </a:r>
            <a:r>
              <a:rPr dirty="0" sz="1600" spc="-120">
                <a:latin typeface="Arial MT"/>
                <a:cs typeface="Arial MT"/>
              </a:rPr>
              <a:t>müşteri </a:t>
            </a:r>
            <a:r>
              <a:rPr dirty="0" sz="1600" spc="-185">
                <a:latin typeface="Arial MT"/>
                <a:cs typeface="Arial MT"/>
              </a:rPr>
              <a:t>alışveriş </a:t>
            </a:r>
            <a:r>
              <a:rPr dirty="0" sz="1600" spc="-10">
                <a:latin typeface="Arial MT"/>
                <a:cs typeface="Arial MT"/>
              </a:rPr>
              <a:t>yapmak </a:t>
            </a:r>
            <a:r>
              <a:rPr dirty="0" sz="1600">
                <a:latin typeface="Arial MT"/>
                <a:cs typeface="Arial MT"/>
              </a:rPr>
              <a:t>için </a:t>
            </a:r>
            <a:r>
              <a:rPr dirty="0" sz="1600" spc="-5">
                <a:latin typeface="Arial MT"/>
                <a:cs typeface="Arial MT"/>
              </a:rPr>
              <a:t>mobil cihazlarını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kullanıyor, </a:t>
            </a:r>
            <a:r>
              <a:rPr dirty="0" sz="1600" spc="-5">
                <a:latin typeface="Arial MT"/>
                <a:cs typeface="Arial MT"/>
              </a:rPr>
              <a:t>bu nedenle e-ticaret </a:t>
            </a:r>
            <a:r>
              <a:rPr dirty="0" sz="1600" spc="-10">
                <a:latin typeface="Arial MT"/>
                <a:cs typeface="Arial MT"/>
              </a:rPr>
              <a:t>yapan </a:t>
            </a:r>
            <a:r>
              <a:rPr dirty="0" sz="1600" spc="-70">
                <a:latin typeface="Arial MT"/>
                <a:cs typeface="Arial MT"/>
              </a:rPr>
              <a:t>işletmelerin </a:t>
            </a:r>
            <a:r>
              <a:rPr dirty="0" sz="1600" spc="-10">
                <a:latin typeface="Arial MT"/>
                <a:cs typeface="Arial MT"/>
              </a:rPr>
              <a:t>web </a:t>
            </a:r>
            <a:r>
              <a:rPr dirty="0" sz="1600" spc="-5">
                <a:latin typeface="Arial MT"/>
                <a:cs typeface="Arial MT"/>
              </a:rPr>
              <a:t>sitelerini </a:t>
            </a:r>
            <a:r>
              <a:rPr dirty="0" sz="1600">
                <a:latin typeface="Arial MT"/>
                <a:cs typeface="Arial MT"/>
              </a:rPr>
              <a:t>ve </a:t>
            </a:r>
            <a:r>
              <a:rPr dirty="0" sz="1600" spc="-10">
                <a:latin typeface="Arial MT"/>
                <a:cs typeface="Arial MT"/>
              </a:rPr>
              <a:t>uygulamalarını </a:t>
            </a:r>
            <a:r>
              <a:rPr dirty="0" sz="1600" spc="-5">
                <a:latin typeface="Arial MT"/>
                <a:cs typeface="Arial MT"/>
              </a:rPr>
              <a:t>mobil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cihazlara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uygun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hale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getirecek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optimizasyonları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yapmaları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önemlidir.</a:t>
            </a:r>
            <a:endParaRPr sz="16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  <a:spcBef>
                <a:spcPts val="994"/>
              </a:spcBef>
            </a:pPr>
            <a:r>
              <a:rPr dirty="0" sz="1600" spc="-15" b="1">
                <a:latin typeface="Arial"/>
                <a:cs typeface="Arial"/>
              </a:rPr>
              <a:t>Sosyal</a:t>
            </a:r>
            <a:r>
              <a:rPr dirty="0" sz="1600" spc="100" b="1">
                <a:latin typeface="Arial"/>
                <a:cs typeface="Arial"/>
              </a:rPr>
              <a:t> </a:t>
            </a:r>
            <a:r>
              <a:rPr dirty="0" sz="1600" spc="-15" b="1">
                <a:latin typeface="Arial"/>
                <a:cs typeface="Arial"/>
              </a:rPr>
              <a:t>medya</a:t>
            </a:r>
            <a:r>
              <a:rPr dirty="0" sz="1600" spc="10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üzerinden</a:t>
            </a:r>
            <a:r>
              <a:rPr dirty="0" sz="1600" spc="7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ticaret:</a:t>
            </a:r>
            <a:r>
              <a:rPr dirty="0" sz="1600" spc="95" b="1">
                <a:latin typeface="Arial"/>
                <a:cs typeface="Arial"/>
              </a:rPr>
              <a:t> </a:t>
            </a:r>
            <a:r>
              <a:rPr dirty="0" sz="1600" spc="-10">
                <a:latin typeface="Arial MT"/>
                <a:cs typeface="Arial MT"/>
              </a:rPr>
              <a:t>Sosyal</a:t>
            </a:r>
            <a:r>
              <a:rPr dirty="0" sz="1600" spc="7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medya</a:t>
            </a:r>
            <a:r>
              <a:rPr dirty="0" sz="1600" spc="8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platformları,</a:t>
            </a:r>
            <a:r>
              <a:rPr dirty="0" sz="1600" spc="100">
                <a:latin typeface="Arial MT"/>
                <a:cs typeface="Arial MT"/>
              </a:rPr>
              <a:t> </a:t>
            </a:r>
            <a:r>
              <a:rPr dirty="0" sz="1600" spc="-70">
                <a:latin typeface="Arial MT"/>
                <a:cs typeface="Arial MT"/>
              </a:rPr>
              <a:t>işletmelerin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70">
                <a:latin typeface="Arial MT"/>
                <a:cs typeface="Arial MT"/>
              </a:rPr>
              <a:t>müşterilerle </a:t>
            </a:r>
            <a:r>
              <a:rPr dirty="0" sz="1600" spc="-65">
                <a:latin typeface="Arial MT"/>
                <a:cs typeface="Arial MT"/>
              </a:rPr>
              <a:t> </a:t>
            </a:r>
            <a:r>
              <a:rPr dirty="0" sz="1600" spc="-95">
                <a:latin typeface="Arial MT"/>
                <a:cs typeface="Arial MT"/>
              </a:rPr>
              <a:t>bağlantı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kurmasına,</a:t>
            </a:r>
            <a:r>
              <a:rPr dirty="0" sz="1600" spc="4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ürünlerini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sergilemesine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ve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satın</a:t>
            </a:r>
            <a:r>
              <a:rPr dirty="0" sz="1600" spc="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alma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75">
                <a:latin typeface="Arial MT"/>
                <a:cs typeface="Arial MT"/>
              </a:rPr>
              <a:t>işlemlerini</a:t>
            </a:r>
            <a:r>
              <a:rPr dirty="0" sz="1600" spc="-30">
                <a:latin typeface="Arial MT"/>
                <a:cs typeface="Arial MT"/>
              </a:rPr>
              <a:t> </a:t>
            </a:r>
            <a:r>
              <a:rPr dirty="0" sz="1600" spc="-55">
                <a:latin typeface="Arial MT"/>
                <a:cs typeface="Arial MT"/>
              </a:rPr>
              <a:t>kolaylaştırmasına</a:t>
            </a:r>
            <a:r>
              <a:rPr dirty="0" sz="1600" spc="5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olanak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70">
                <a:latin typeface="Arial MT"/>
                <a:cs typeface="Arial MT"/>
              </a:rPr>
              <a:t>tanıdığından</a:t>
            </a:r>
            <a:r>
              <a:rPr dirty="0" sz="1600" spc="5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e-ticaret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açısından</a:t>
            </a:r>
            <a:r>
              <a:rPr dirty="0" sz="1600" spc="30">
                <a:latin typeface="Arial MT"/>
                <a:cs typeface="Arial MT"/>
              </a:rPr>
              <a:t> </a:t>
            </a:r>
            <a:r>
              <a:rPr dirty="0" sz="1600" spc="-80">
                <a:latin typeface="Arial MT"/>
                <a:cs typeface="Arial MT"/>
              </a:rPr>
              <a:t>taşıdıkları</a:t>
            </a:r>
            <a:r>
              <a:rPr dirty="0" sz="1600" spc="3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önem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giderek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artmaktadır.</a:t>
            </a:r>
            <a:endParaRPr sz="1600">
              <a:latin typeface="Arial MT"/>
              <a:cs typeface="Arial MT"/>
            </a:endParaRPr>
          </a:p>
          <a:p>
            <a:pPr marL="12700" marR="472440">
              <a:lnSpc>
                <a:spcPct val="100000"/>
              </a:lnSpc>
              <a:spcBef>
                <a:spcPts val="1010"/>
              </a:spcBef>
            </a:pPr>
            <a:r>
              <a:rPr dirty="0" sz="1600" spc="-5" b="1">
                <a:latin typeface="Arial"/>
                <a:cs typeface="Arial"/>
              </a:rPr>
              <a:t>Lojistik</a:t>
            </a:r>
            <a:r>
              <a:rPr dirty="0" sz="1600" spc="40" b="1">
                <a:latin typeface="Arial"/>
                <a:cs typeface="Arial"/>
              </a:rPr>
              <a:t> </a:t>
            </a:r>
            <a:r>
              <a:rPr dirty="0" sz="1600" spc="-25" b="1">
                <a:latin typeface="Arial"/>
                <a:cs typeface="Arial"/>
              </a:rPr>
              <a:t>ve</a:t>
            </a:r>
            <a:r>
              <a:rPr dirty="0" sz="1600" spc="5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teslimat:</a:t>
            </a:r>
            <a:r>
              <a:rPr dirty="0" sz="1600" spc="50" b="1">
                <a:latin typeface="Arial"/>
                <a:cs typeface="Arial"/>
              </a:rPr>
              <a:t> </a:t>
            </a:r>
            <a:r>
              <a:rPr dirty="0" sz="1600" spc="-5">
                <a:latin typeface="Arial MT"/>
                <a:cs typeface="Arial MT"/>
              </a:rPr>
              <a:t>E-ticaret</a:t>
            </a:r>
            <a:r>
              <a:rPr dirty="0" sz="1600" spc="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teslimatı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ve </a:t>
            </a:r>
            <a:r>
              <a:rPr dirty="0" sz="1600" spc="-80">
                <a:latin typeface="Arial MT"/>
                <a:cs typeface="Arial MT"/>
              </a:rPr>
              <a:t>lojistiği</a:t>
            </a:r>
            <a:r>
              <a:rPr dirty="0" sz="1600" spc="-4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daha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105">
                <a:latin typeface="Arial MT"/>
                <a:cs typeface="Arial MT"/>
              </a:rPr>
              <a:t>karmaşık</a:t>
            </a:r>
            <a:r>
              <a:rPr dirty="0" sz="1600" spc="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ve </a:t>
            </a:r>
            <a:r>
              <a:rPr dirty="0" sz="1600" spc="-5">
                <a:latin typeface="Arial MT"/>
                <a:cs typeface="Arial MT"/>
              </a:rPr>
              <a:t>zorlu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hale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geliyor, 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95">
                <a:latin typeface="Arial MT"/>
                <a:cs typeface="Arial MT"/>
              </a:rPr>
              <a:t>şirketler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70">
                <a:latin typeface="Arial MT"/>
                <a:cs typeface="Arial MT"/>
              </a:rPr>
              <a:t>müşterilerin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ihtiyaçlarını</a:t>
            </a:r>
            <a:r>
              <a:rPr dirty="0" sz="1600" spc="40">
                <a:latin typeface="Arial MT"/>
                <a:cs typeface="Arial MT"/>
              </a:rPr>
              <a:t> </a:t>
            </a:r>
            <a:r>
              <a:rPr dirty="0" sz="1600" spc="-85">
                <a:latin typeface="Arial MT"/>
                <a:cs typeface="Arial MT"/>
              </a:rPr>
              <a:t>karşılamak</a:t>
            </a:r>
            <a:r>
              <a:rPr dirty="0" sz="1600" spc="2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ve </a:t>
            </a:r>
            <a:r>
              <a:rPr dirty="0" sz="1600" spc="-5">
                <a:latin typeface="Arial MT"/>
                <a:cs typeface="Arial MT"/>
              </a:rPr>
              <a:t>hızlı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teslimat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95">
                <a:latin typeface="Arial MT"/>
                <a:cs typeface="Arial MT"/>
              </a:rPr>
              <a:t>sağlamak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amacıyla</a:t>
            </a:r>
            <a:r>
              <a:rPr dirty="0" sz="1600" spc="2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bu</a:t>
            </a:r>
            <a:r>
              <a:rPr dirty="0" sz="1600" spc="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alana </a:t>
            </a:r>
            <a:r>
              <a:rPr dirty="0" sz="1600" spc="-42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daha </a:t>
            </a:r>
            <a:r>
              <a:rPr dirty="0" sz="1600">
                <a:latin typeface="Arial MT"/>
                <a:cs typeface="Arial MT"/>
              </a:rPr>
              <a:t>fazla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yatırım</a:t>
            </a:r>
            <a:r>
              <a:rPr dirty="0" sz="1600" spc="7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yapıyor.</a:t>
            </a:r>
            <a:endParaRPr sz="1600">
              <a:latin typeface="Arial MT"/>
              <a:cs typeface="Arial MT"/>
            </a:endParaRPr>
          </a:p>
          <a:p>
            <a:pPr marL="12700" marR="1393825">
              <a:lnSpc>
                <a:spcPct val="151900"/>
              </a:lnSpc>
            </a:pPr>
            <a:r>
              <a:rPr dirty="0" sz="1600" spc="-10" b="1">
                <a:latin typeface="Arial"/>
                <a:cs typeface="Arial"/>
              </a:rPr>
              <a:t>Kişiselleştirme,</a:t>
            </a:r>
            <a:r>
              <a:rPr dirty="0" sz="1600" spc="6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Influencer</a:t>
            </a:r>
            <a:r>
              <a:rPr dirty="0" sz="1600" spc="4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kullarak</a:t>
            </a:r>
            <a:r>
              <a:rPr dirty="0" sz="1600" spc="2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Pazarlama,</a:t>
            </a:r>
            <a:r>
              <a:rPr dirty="0" sz="1600" spc="3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Güvenlik,</a:t>
            </a:r>
            <a:r>
              <a:rPr dirty="0" sz="1600" spc="7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Video</a:t>
            </a:r>
            <a:r>
              <a:rPr dirty="0" sz="1600" spc="1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Pazarlama </a:t>
            </a:r>
            <a:r>
              <a:rPr dirty="0" sz="1600" spc="-430" b="1">
                <a:latin typeface="Arial"/>
                <a:cs typeface="Arial"/>
              </a:rPr>
              <a:t> </a:t>
            </a:r>
            <a:r>
              <a:rPr dirty="0" u="heavy" sz="1600" spc="-5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</a:rPr>
              <a:t>https://uk.burberry.com/mens-knitwear/</a:t>
            </a:r>
            <a:r>
              <a:rPr dirty="0" sz="1600" spc="35" b="1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and</a:t>
            </a:r>
            <a:r>
              <a:rPr dirty="0" sz="1600" spc="5" b="1">
                <a:latin typeface="Arial"/>
                <a:cs typeface="Arial"/>
              </a:rPr>
              <a:t> </a:t>
            </a:r>
            <a:r>
              <a:rPr dirty="0" sz="1600" spc="-15" b="1">
                <a:latin typeface="Arial"/>
                <a:cs typeface="Arial"/>
              </a:rPr>
              <a:t>Amazon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824" y="236048"/>
            <a:ext cx="31616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En</a:t>
            </a:r>
            <a:r>
              <a:rPr dirty="0" sz="3600" spc="-25"/>
              <a:t> </a:t>
            </a:r>
            <a:r>
              <a:rPr dirty="0" sz="3600" spc="-5"/>
              <a:t>Büyük</a:t>
            </a:r>
            <a:r>
              <a:rPr dirty="0" sz="3600" spc="-25"/>
              <a:t> </a:t>
            </a:r>
            <a:r>
              <a:rPr dirty="0" sz="3600" spc="-5"/>
              <a:t>Riskler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95374" y="1116756"/>
            <a:ext cx="3619500" cy="2991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129030">
              <a:lnSpc>
                <a:spcPct val="151900"/>
              </a:lnSpc>
              <a:spcBef>
                <a:spcPts val="100"/>
              </a:spcBef>
            </a:pPr>
            <a:r>
              <a:rPr dirty="0" sz="1600" spc="-10" b="1">
                <a:latin typeface="Arial"/>
                <a:cs typeface="Arial"/>
              </a:rPr>
              <a:t>Güvenlik</a:t>
            </a:r>
            <a:r>
              <a:rPr dirty="0" sz="1600" spc="30" b="1">
                <a:latin typeface="Arial"/>
                <a:cs typeface="Arial"/>
              </a:rPr>
              <a:t> </a:t>
            </a:r>
            <a:r>
              <a:rPr dirty="0" sz="1600" spc="-25" b="1">
                <a:latin typeface="Arial"/>
                <a:cs typeface="Arial"/>
              </a:rPr>
              <a:t>ve</a:t>
            </a:r>
            <a:r>
              <a:rPr dirty="0" sz="1600" spc="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Dolandırıcılık </a:t>
            </a:r>
            <a:r>
              <a:rPr dirty="0" sz="1600" spc="-430" b="1">
                <a:latin typeface="Arial"/>
                <a:cs typeface="Arial"/>
              </a:rPr>
              <a:t> </a:t>
            </a:r>
            <a:r>
              <a:rPr dirty="0" sz="1600" spc="-15" b="1">
                <a:latin typeface="Arial"/>
                <a:cs typeface="Arial"/>
              </a:rPr>
              <a:t>Güven</a:t>
            </a:r>
            <a:endParaRPr sz="1600">
              <a:latin typeface="Arial"/>
              <a:cs typeface="Arial"/>
            </a:endParaRPr>
          </a:p>
          <a:p>
            <a:pPr marL="12700" marR="753110">
              <a:lnSpc>
                <a:spcPct val="151900"/>
              </a:lnSpc>
              <a:spcBef>
                <a:spcPts val="10"/>
              </a:spcBef>
            </a:pPr>
            <a:r>
              <a:rPr dirty="0" sz="1600" spc="-5" b="1">
                <a:latin typeface="Arial"/>
                <a:cs typeface="Arial"/>
              </a:rPr>
              <a:t>Marka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Bilinirliğinin</a:t>
            </a:r>
            <a:r>
              <a:rPr dirty="0" sz="1600" spc="2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Olmaması </a:t>
            </a:r>
            <a:r>
              <a:rPr dirty="0" sz="1600" spc="-430" b="1">
                <a:latin typeface="Arial"/>
                <a:cs typeface="Arial"/>
              </a:rPr>
              <a:t> </a:t>
            </a:r>
            <a:r>
              <a:rPr dirty="0" sz="1600" spc="-15" b="1">
                <a:latin typeface="Arial"/>
                <a:cs typeface="Arial"/>
              </a:rPr>
              <a:t>Büyük</a:t>
            </a:r>
            <a:r>
              <a:rPr dirty="0" sz="1600" spc="4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Rakipler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-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spc="-15" b="1">
                <a:latin typeface="Arial"/>
                <a:cs typeface="Arial"/>
              </a:rPr>
              <a:t>Amazon </a:t>
            </a:r>
            <a:r>
              <a:rPr dirty="0" sz="1600" spc="-10" b="1">
                <a:latin typeface="Arial"/>
                <a:cs typeface="Arial"/>
              </a:rPr>
              <a:t> Sevkiyat</a:t>
            </a:r>
            <a:endParaRPr sz="1600">
              <a:latin typeface="Arial"/>
              <a:cs typeface="Arial"/>
            </a:endParaRPr>
          </a:p>
          <a:p>
            <a:pPr marL="12700" marR="1883410">
              <a:lnSpc>
                <a:spcPct val="151900"/>
              </a:lnSpc>
              <a:spcBef>
                <a:spcPts val="15"/>
              </a:spcBef>
            </a:pPr>
            <a:r>
              <a:rPr dirty="0" sz="1600" spc="-5" b="1">
                <a:latin typeface="Arial"/>
                <a:cs typeface="Arial"/>
              </a:rPr>
              <a:t>İade</a:t>
            </a:r>
            <a:r>
              <a:rPr dirty="0" sz="160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Politikası </a:t>
            </a:r>
            <a:r>
              <a:rPr dirty="0" sz="160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Strateji</a:t>
            </a:r>
            <a:r>
              <a:rPr dirty="0" sz="1600" spc="-4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Olmaması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1600" spc="-5" b="1">
                <a:latin typeface="Arial"/>
                <a:cs typeface="Arial"/>
              </a:rPr>
              <a:t>Müşterilerin</a:t>
            </a:r>
            <a:r>
              <a:rPr dirty="0" sz="1600" spc="3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Sizi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Bulmasını</a:t>
            </a:r>
            <a:r>
              <a:rPr dirty="0" sz="1600" spc="3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Beklemek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652" y="1463713"/>
            <a:ext cx="47307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Tartışma</a:t>
            </a:r>
            <a:r>
              <a:rPr dirty="0" spc="-20"/>
              <a:t> </a:t>
            </a:r>
            <a:r>
              <a:rPr dirty="0" spc="-5"/>
              <a:t>/</a:t>
            </a:r>
            <a:r>
              <a:rPr dirty="0" spc="-55"/>
              <a:t> </a:t>
            </a:r>
            <a:r>
              <a:rPr dirty="0" spc="-5"/>
              <a:t>Soru-Cevap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Lenovo</dc:creator>
  <dc:title>PowerPoint Presentation</dc:title>
  <dcterms:created xsi:type="dcterms:W3CDTF">2023-02-17T11:55:18Z</dcterms:created>
  <dcterms:modified xsi:type="dcterms:W3CDTF">2023-02-17T11:55:18Z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2023-01-31T00:00:00Z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2023-02-17T00:00:00Z</vt:filetime>
  </property>
</Properties>
</file>